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18"/>
  </p:notesMasterIdLst>
  <p:sldIdLst>
    <p:sldId id="311" r:id="rId2"/>
    <p:sldId id="321" r:id="rId3"/>
    <p:sldId id="318" r:id="rId4"/>
    <p:sldId id="313" r:id="rId5"/>
    <p:sldId id="340" r:id="rId6"/>
    <p:sldId id="316" r:id="rId7"/>
    <p:sldId id="339" r:id="rId8"/>
    <p:sldId id="320" r:id="rId9"/>
    <p:sldId id="338" r:id="rId10"/>
    <p:sldId id="337" r:id="rId11"/>
    <p:sldId id="317" r:id="rId12"/>
    <p:sldId id="322" r:id="rId13"/>
    <p:sldId id="329" r:id="rId14"/>
    <p:sldId id="330" r:id="rId15"/>
    <p:sldId id="336" r:id="rId16"/>
    <p:sldId id="319" r:id="rId1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55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A00"/>
    <a:srgbClr val="00A6C5"/>
    <a:srgbClr val="83BE05"/>
    <a:srgbClr val="5EAE3A"/>
    <a:srgbClr val="3B4E42"/>
    <a:srgbClr val="FFFFFF"/>
    <a:srgbClr val="00A3C4"/>
    <a:srgbClr val="86B91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7613" autoAdjust="0"/>
  </p:normalViewPr>
  <p:slideViewPr>
    <p:cSldViewPr snapToGrid="0" snapToObjects="1" showGuides="1">
      <p:cViewPr>
        <p:scale>
          <a:sx n="75" d="100"/>
          <a:sy n="75" d="100"/>
        </p:scale>
        <p:origin x="882" y="306"/>
      </p:cViewPr>
      <p:guideLst>
        <p:guide orient="horz" pos="2167"/>
        <p:guide pos="55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2" d="100"/>
          <a:sy n="152" d="100"/>
        </p:scale>
        <p:origin x="40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51E0E-0F52-8948-9E71-61F480877BFD}" type="datetimeFigureOut">
              <a:rPr lang="de-DE" smtClean="0"/>
              <a:t>08.09.2021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60A09-FF5E-E945-AC3D-1F70BBE054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39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ün">
    <p:bg>
      <p:bgPr>
        <a:gradFill>
          <a:gsLst>
            <a:gs pos="0">
              <a:srgbClr val="86B918"/>
            </a:gs>
            <a:gs pos="100000">
              <a:srgbClr val="5EAE3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B844D17-5B7D-0241-9FED-4DE9D2B4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205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7139269C-BFC6-1348-8175-FC3495119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000" y="3349727"/>
            <a:ext cx="7783200" cy="2527200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ts val="8500"/>
              </a:lnSpc>
              <a:defRPr lang="de-DE" sz="9000" b="1" kern="1200" cap="all" baseline="0" dirty="0" smtClean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 Titel</a:t>
            </a:r>
            <a:br>
              <a:rPr lang="de-DE" dirty="0"/>
            </a:b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3471C2B-B151-8647-BAF6-B4440B9DDB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5" y="1963738"/>
            <a:ext cx="7895375" cy="1185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de-DE" sz="2000" b="1" i="0" kern="1200" cap="all" baseline="0" dirty="0" smtClean="0">
                <a:solidFill>
                  <a:schemeClr val="bg1"/>
                </a:solidFill>
                <a:latin typeface="Barlow Condensed Medium" pitchFamily="2" charset="77"/>
                <a:ea typeface="Open Sans" panose="020B0606030504020204" pitchFamily="34" charset="0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 Untertitel</a:t>
            </a:r>
          </a:p>
        </p:txBody>
      </p:sp>
    </p:spTree>
    <p:extLst>
      <p:ext uri="{BB962C8B-B14F-4D97-AF65-F5344CB8AC3E}">
        <p14:creationId xmlns:p14="http://schemas.microsoft.com/office/powerpoint/2010/main" val="1556094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6_Fl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2F894E26-70EC-9F4A-A705-F122EA4719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71775" y="768175"/>
            <a:ext cx="3780000" cy="5328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 marL="0" indent="0">
              <a:buNone/>
              <a:defRPr sz="20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A6 Flyer hier einfügen. </a:t>
            </a:r>
          </a:p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Am besten als JPG, bei PDFs gibt</a:t>
            </a:r>
            <a:r>
              <a:rPr lang="fr-FR" dirty="0"/>
              <a:t>’</a:t>
            </a:r>
            <a:r>
              <a:rPr lang="de-DE" dirty="0"/>
              <a:t>s Probleme mit dem Schatten. </a:t>
            </a:r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A1ED7B3D-C06B-4748-8AED-A827F7E0E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269065"/>
            <a:ext cx="8012623" cy="348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rgbClr val="7FBA00"/>
                </a:solidFill>
                <a:latin typeface="Barlow Condensed Medium" pitchFamily="2" charset="77"/>
              </a:defRPr>
            </a:lvl1pPr>
          </a:lstStyle>
          <a:p>
            <a:r>
              <a:rPr lang="de-DE" dirty="0"/>
              <a:t>Hier könnte ein Seitentitel stehen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2E8188-F783-AB42-A05C-FCBF8A74A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73" y="6231412"/>
            <a:ext cx="383704" cy="3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0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dane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8D1920F-EFBB-6F4F-B0C6-CD3A3DF74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25464"/>
            <a:ext cx="8229599" cy="87565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algn="l">
              <a:lnSpc>
                <a:spcPts val="3600"/>
              </a:lnSpc>
              <a:defRPr sz="3000" b="1" i="0" cap="all" baseline="0">
                <a:solidFill>
                  <a:srgbClr val="7FBA00"/>
                </a:solidFill>
                <a:latin typeface="Barlow Condensed Medium" pitchFamily="2" charset="77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E4BB034-2737-1241-B6E9-4054431C8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269065"/>
            <a:ext cx="8012623" cy="348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rgbClr val="7FBA00"/>
                </a:solidFill>
                <a:latin typeface="Barlow Condensed Medium" pitchFamily="2" charset="77"/>
              </a:defRPr>
            </a:lvl1pPr>
          </a:lstStyle>
          <a:p>
            <a:r>
              <a:rPr lang="de-DE" dirty="0"/>
              <a:t>Hier könnte ein Seitentitel stehen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71BC151-7E7B-9848-8D5E-9C8FC87A4A9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679583" y="1412875"/>
            <a:ext cx="3006558" cy="4734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buNone/>
              <a:defRPr sz="2000" b="0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Inhalt einfügen </a:t>
            </a:r>
            <a:br>
              <a:rPr lang="de-DE" dirty="0"/>
            </a:br>
            <a:r>
              <a:rPr lang="de-DE" dirty="0"/>
              <a:t>(Open Sans 20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CE26F7-4538-B542-8631-B91A6285C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73" y="6231412"/>
            <a:ext cx="383704" cy="394385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A1ACFF4-7D13-8F4B-BD73-462D2877C2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6671" y="1532004"/>
            <a:ext cx="5042078" cy="323961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7443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8D1920F-EFBB-6F4F-B0C6-CD3A3DF74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325464"/>
            <a:ext cx="7156530" cy="87565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algn="l">
              <a:lnSpc>
                <a:spcPts val="3600"/>
              </a:lnSpc>
              <a:defRPr sz="3000" b="1" i="0" cap="all" baseline="0">
                <a:solidFill>
                  <a:srgbClr val="7FBA00"/>
                </a:solidFill>
                <a:latin typeface="Barlow Condensed Medium" pitchFamily="2" charset="77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eine Überschrift</a:t>
            </a:r>
            <a:br>
              <a:rPr lang="de-DE" dirty="0"/>
            </a:br>
            <a:r>
              <a:rPr lang="de-DE" dirty="0"/>
              <a:t>(Barlow Condensed </a:t>
            </a:r>
            <a:r>
              <a:rPr lang="de-DE" dirty="0" err="1"/>
              <a:t>Bold</a:t>
            </a:r>
            <a:r>
              <a:rPr lang="de-DE" dirty="0"/>
              <a:t> 30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E4BB034-2737-1241-B6E9-4054431C8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269065"/>
            <a:ext cx="8012623" cy="348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rgbClr val="7FBA00"/>
                </a:solidFill>
                <a:latin typeface="Barlow Condensed Medium" pitchFamily="2" charset="77"/>
              </a:defRPr>
            </a:lvl1pPr>
          </a:lstStyle>
          <a:p>
            <a:r>
              <a:rPr lang="de-DE" dirty="0"/>
              <a:t>Hier könnte ein Seitentitel stehen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983E097D-18DF-DE4D-9730-6B10D742F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6264" y="1252798"/>
            <a:ext cx="8204136" cy="4609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14">
            <a:extLst>
              <a:ext uri="{FF2B5EF4-FFF2-40B4-BE49-F238E27FC236}">
                <a16:creationId xmlns:a16="http://schemas.microsoft.com/office/drawing/2014/main" id="{8B9BF23E-8A13-1F4E-85BA-703E6C663E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2" y="6098400"/>
            <a:ext cx="7894748" cy="577832"/>
          </a:xfrm>
          <a:prstGeom prst="rect">
            <a:avLst/>
          </a:prstGeom>
        </p:spPr>
        <p:txBody>
          <a:bodyPr vert="horz" tIns="0" bIns="0"/>
          <a:lstStyle>
            <a:lvl1pPr marL="0" indent="0">
              <a:spcBef>
                <a:spcPts val="0"/>
              </a:spcBef>
              <a:buNone/>
              <a:defRPr lang="de-DE" sz="1600" b="0" i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457200" rtl="0" eaLnBrk="1" latinLnBrk="0" hangingPunct="1">
              <a:spcBef>
                <a:spcPts val="0"/>
              </a:spcBef>
              <a:buFont typeface="Arial"/>
              <a:buNone/>
            </a:pPr>
            <a:r>
              <a:rPr lang="de-DE" dirty="0"/>
              <a:t>Bildunterschrift max. 2 Zeilen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52769B-0380-B04B-B667-A891368C3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73" y="6231412"/>
            <a:ext cx="383704" cy="3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16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4B194ED-9E9F-B548-8426-D493709B3E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Bild einfügen</a:t>
            </a:r>
          </a:p>
          <a:p>
            <a:r>
              <a:rPr lang="de-DE" dirty="0"/>
              <a:t>Anschließend weißes Logo oben rechts </a:t>
            </a:r>
          </a:p>
          <a:p>
            <a:r>
              <a:rPr lang="de-DE" dirty="0"/>
              <a:t>und wenn gewünscht Grünverlauf draufkopieren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5BDA017-73B7-1949-95F3-25E73CA229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9144000" cy="11628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</p:spTree>
    <p:extLst>
      <p:ext uri="{BB962C8B-B14F-4D97-AF65-F5344CB8AC3E}">
        <p14:creationId xmlns:p14="http://schemas.microsoft.com/office/powerpoint/2010/main" val="1924851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">
            <a:extLst>
              <a:ext uri="{FF2B5EF4-FFF2-40B4-BE49-F238E27FC236}">
                <a16:creationId xmlns:a16="http://schemas.microsoft.com/office/drawing/2014/main" id="{683453E7-AC0C-3E48-B211-B2E7E3B4D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1">
            <a:extLst>
              <a:ext uri="{FF2B5EF4-FFF2-40B4-BE49-F238E27FC236}">
                <a16:creationId xmlns:a16="http://schemas.microsoft.com/office/drawing/2014/main" id="{C14F5A95-1E29-EE4D-86CF-67E7DB326D8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310120" y="0"/>
            <a:ext cx="2214000" cy="221400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Bild durch Klicken auf Symbol hinzufügen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Bildplatzhalter 1">
            <a:extLst>
              <a:ext uri="{FF2B5EF4-FFF2-40B4-BE49-F238E27FC236}">
                <a16:creationId xmlns:a16="http://schemas.microsoft.com/office/drawing/2014/main" id="{4CCB1656-F561-004A-86E6-AB855FFC4AE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618800" y="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1">
            <a:extLst>
              <a:ext uri="{FF2B5EF4-FFF2-40B4-BE49-F238E27FC236}">
                <a16:creationId xmlns:a16="http://schemas.microsoft.com/office/drawing/2014/main" id="{89774930-2C65-C34A-BA2D-39067235990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930000" y="0"/>
            <a:ext cx="2214000" cy="221400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Bild durch Klicken auf Symbol hinzufügen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Bildplatzhalter 1">
            <a:extLst>
              <a:ext uri="{FF2B5EF4-FFF2-40B4-BE49-F238E27FC236}">
                <a16:creationId xmlns:a16="http://schemas.microsoft.com/office/drawing/2014/main" id="{BBCFF1B3-21FF-A544-8FEB-536F384DCDB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464400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1">
            <a:extLst>
              <a:ext uri="{FF2B5EF4-FFF2-40B4-BE49-F238E27FC236}">
                <a16:creationId xmlns:a16="http://schemas.microsoft.com/office/drawing/2014/main" id="{5630C5A7-529B-9E41-8985-69C20A8E136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309804" y="464400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1">
            <a:extLst>
              <a:ext uri="{FF2B5EF4-FFF2-40B4-BE49-F238E27FC236}">
                <a16:creationId xmlns:a16="http://schemas.microsoft.com/office/drawing/2014/main" id="{7770EAB5-754E-364A-9596-7570B1BE199A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618525" y="464400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1">
            <a:extLst>
              <a:ext uri="{FF2B5EF4-FFF2-40B4-BE49-F238E27FC236}">
                <a16:creationId xmlns:a16="http://schemas.microsoft.com/office/drawing/2014/main" id="{1D1DBC53-B86A-FD49-9850-59D7687E99BA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930000" y="464400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Bildplatzhalter 1">
            <a:extLst>
              <a:ext uri="{FF2B5EF4-FFF2-40B4-BE49-F238E27FC236}">
                <a16:creationId xmlns:a16="http://schemas.microsoft.com/office/drawing/2014/main" id="{52426E2B-F096-3542-8C14-5719838AA0EA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0" y="232200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">
            <a:extLst>
              <a:ext uri="{FF2B5EF4-FFF2-40B4-BE49-F238E27FC236}">
                <a16:creationId xmlns:a16="http://schemas.microsoft.com/office/drawing/2014/main" id="{D3955660-90AD-554A-A70B-40FDBDA9A8BC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309805" y="232200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">
            <a:extLst>
              <a:ext uri="{FF2B5EF4-FFF2-40B4-BE49-F238E27FC236}">
                <a16:creationId xmlns:a16="http://schemas.microsoft.com/office/drawing/2014/main" id="{49142C23-1E55-8A4B-9A3D-19CCBDB6D155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618525" y="232200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1">
            <a:extLst>
              <a:ext uri="{FF2B5EF4-FFF2-40B4-BE49-F238E27FC236}">
                <a16:creationId xmlns:a16="http://schemas.microsoft.com/office/drawing/2014/main" id="{AAC2D94F-4390-B34B-8CBA-EB9C36E11AC1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930000" y="2322000"/>
            <a:ext cx="2214000" cy="2214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337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B844D17-5B7D-0241-9FED-4DE9D2B4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205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7139269C-BFC6-1348-8175-FC3495119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000" y="3349727"/>
            <a:ext cx="7783200" cy="2527200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ts val="8500"/>
              </a:lnSpc>
              <a:defRPr lang="de-DE" sz="9000" b="1" kern="1200" cap="all" baseline="0" dirty="0" smtClean="0">
                <a:solidFill>
                  <a:srgbClr val="7FBA00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 Titel</a:t>
            </a:r>
            <a:br>
              <a:rPr lang="de-DE" dirty="0"/>
            </a:b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3471C2B-B151-8647-BAF6-B4440B9DDB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5" y="1963738"/>
            <a:ext cx="7895375" cy="1185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de-DE" sz="2000" b="1" i="0" kern="1200" cap="all" baseline="0" dirty="0" smtClean="0">
                <a:solidFill>
                  <a:schemeClr val="tx1"/>
                </a:solidFill>
                <a:latin typeface="Barlow Condensed Medium" pitchFamily="2" charset="77"/>
                <a:ea typeface="Open Sans" panose="020B0606030504020204" pitchFamily="34" charset="0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 Untertitel</a:t>
            </a:r>
          </a:p>
        </p:txBody>
      </p:sp>
    </p:spTree>
    <p:extLst>
      <p:ext uri="{BB962C8B-B14F-4D97-AF65-F5344CB8AC3E}">
        <p14:creationId xmlns:p14="http://schemas.microsoft.com/office/powerpoint/2010/main" val="2467635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4B194ED-9E9F-B548-8426-D493709B3E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Bild einfügen</a:t>
            </a:r>
          </a:p>
          <a:p>
            <a:r>
              <a:rPr lang="de-DE" dirty="0"/>
              <a:t>weißes Logo oben rechts draufkopieren</a:t>
            </a:r>
          </a:p>
          <a:p>
            <a:r>
              <a:rPr lang="de-DE" dirty="0"/>
              <a:t>Grünverlauf draufkopieren</a:t>
            </a:r>
          </a:p>
          <a:p>
            <a:r>
              <a:rPr lang="de-DE" dirty="0"/>
              <a:t>Titel und Untertitel draufkopieren</a:t>
            </a:r>
          </a:p>
        </p:txBody>
      </p:sp>
    </p:spTree>
    <p:extLst>
      <p:ext uri="{BB962C8B-B14F-4D97-AF65-F5344CB8AC3E}">
        <p14:creationId xmlns:p14="http://schemas.microsoft.com/office/powerpoint/2010/main" val="268601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B844D17-5B7D-0241-9FED-4DE9D2B4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2050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3471C2B-B151-8647-BAF6-B4440B9DDB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5" y="2227867"/>
            <a:ext cx="7895375" cy="19704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4000" b="1" i="0" kern="1200" cap="all" baseline="0" dirty="0" smtClean="0">
                <a:solidFill>
                  <a:srgbClr val="7FBA00"/>
                </a:solidFill>
                <a:latin typeface="Barlow Condensed Medium" pitchFamily="2" charset="77"/>
                <a:ea typeface="Open Sans" panose="020B0606030504020204" pitchFamily="34" charset="0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 Abschnittstitel </a:t>
            </a:r>
          </a:p>
        </p:txBody>
      </p:sp>
    </p:spTree>
    <p:extLst>
      <p:ext uri="{BB962C8B-B14F-4D97-AF65-F5344CB8AC3E}">
        <p14:creationId xmlns:p14="http://schemas.microsoft.com/office/powerpoint/2010/main" val="998853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8D1920F-EFBB-6F4F-B0C6-CD3A3DF74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325464"/>
            <a:ext cx="7156530" cy="87565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algn="l">
              <a:lnSpc>
                <a:spcPts val="3600"/>
              </a:lnSpc>
              <a:defRPr sz="3000" b="1" i="0" cap="all" baseline="0">
                <a:solidFill>
                  <a:srgbClr val="7FBA00"/>
                </a:solidFill>
                <a:latin typeface="Barlow Condensed Medium" pitchFamily="2" charset="77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eine Überschrift</a:t>
            </a:r>
            <a:br>
              <a:rPr lang="de-DE" dirty="0"/>
            </a:br>
            <a:r>
              <a:rPr lang="de-DE" dirty="0"/>
              <a:t>(Barlow Condensed </a:t>
            </a:r>
            <a:r>
              <a:rPr lang="de-DE" dirty="0" err="1"/>
              <a:t>Bold</a:t>
            </a:r>
            <a:r>
              <a:rPr lang="de-DE" dirty="0"/>
              <a:t> 30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E6A7180-CC30-894E-8D91-482CC735D0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410346"/>
            <a:ext cx="8229600" cy="4734732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2000" b="0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Inhalt einfügen (Open Sans 20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E4BB034-2737-1241-B6E9-4054431C8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269065"/>
            <a:ext cx="8012623" cy="348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rgbClr val="7FBA00"/>
                </a:solidFill>
                <a:latin typeface="Barlow Condensed Medium" pitchFamily="2" charset="77"/>
              </a:defRPr>
            </a:lvl1pPr>
          </a:lstStyle>
          <a:p>
            <a:r>
              <a:rPr lang="de-DE" dirty="0"/>
              <a:t>Hier könnte ein Seitentitel stehen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AFC34C-AF94-FA49-8D77-35FD2102C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73" y="6231412"/>
            <a:ext cx="383704" cy="3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93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schmaler und breiter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8D1920F-EFBB-6F4F-B0C6-CD3A3DF74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325464"/>
            <a:ext cx="7156530" cy="87565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algn="l">
              <a:lnSpc>
                <a:spcPts val="3600"/>
              </a:lnSpc>
              <a:defRPr sz="3000" b="1" i="0" cap="all" baseline="0">
                <a:solidFill>
                  <a:srgbClr val="7FBA00"/>
                </a:solidFill>
                <a:latin typeface="Barlow Condensed Medium" pitchFamily="2" charset="77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eine Überschrift</a:t>
            </a:r>
            <a:br>
              <a:rPr lang="de-DE" dirty="0"/>
            </a:br>
            <a:r>
              <a:rPr lang="de-DE" dirty="0"/>
              <a:t>(Barlow Condensed </a:t>
            </a:r>
            <a:r>
              <a:rPr lang="de-DE" dirty="0" err="1"/>
              <a:t>Bold</a:t>
            </a:r>
            <a:r>
              <a:rPr lang="de-DE" dirty="0"/>
              <a:t> 30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E4BB034-2737-1241-B6E9-4054431C8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269065"/>
            <a:ext cx="8012623" cy="348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rgbClr val="7FBA00"/>
                </a:solidFill>
                <a:latin typeface="Barlow Condensed Medium" pitchFamily="2" charset="77"/>
              </a:defRPr>
            </a:lvl1pPr>
          </a:lstStyle>
          <a:p>
            <a:r>
              <a:rPr lang="de-DE" dirty="0"/>
              <a:t>Hier könnte ein Seitentitel stehen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A50D33F-00B7-DA42-B21F-A6EE68494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050" y="1252800"/>
            <a:ext cx="5111750" cy="49290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DFF2BB32-06F6-7B45-8E3F-1A5431E8CAB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3639" y="1252799"/>
            <a:ext cx="3001874" cy="53888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Linke Spalte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B8271E2-3A84-2C48-B558-8591B3735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73" y="6231412"/>
            <a:ext cx="383704" cy="3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99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8D1920F-EFBB-6F4F-B0C6-CD3A3DF74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325464"/>
            <a:ext cx="3876540" cy="87565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algn="l">
              <a:lnSpc>
                <a:spcPts val="3600"/>
              </a:lnSpc>
              <a:defRPr sz="3000" b="1" i="0" cap="all" baseline="0">
                <a:solidFill>
                  <a:srgbClr val="7FBA00"/>
                </a:solidFill>
                <a:latin typeface="Barlow Condensed Medium" pitchFamily="2" charset="77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E6A7180-CC30-894E-8D91-482CC735D0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410346"/>
            <a:ext cx="3876541" cy="4734732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2000" b="0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Inhalt einfügen </a:t>
            </a:r>
            <a:br>
              <a:rPr lang="de-DE" dirty="0"/>
            </a:br>
            <a:r>
              <a:rPr lang="de-DE" dirty="0"/>
              <a:t>(Open Sans 20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E4BB034-2737-1241-B6E9-4054431C8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269065"/>
            <a:ext cx="8012623" cy="348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rgbClr val="7FBA00"/>
                </a:solidFill>
                <a:latin typeface="Barlow Condensed Medium" pitchFamily="2" charset="77"/>
              </a:defRPr>
            </a:lvl1pPr>
          </a:lstStyle>
          <a:p>
            <a:r>
              <a:rPr lang="de-DE" dirty="0"/>
              <a:t>Hier könnte ein Seitentitel stehen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71BC151-7E7B-9848-8D5E-9C8FC87A4A9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809600" y="1412875"/>
            <a:ext cx="3876541" cy="4734732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2000" b="0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Inhalt einfügen </a:t>
            </a:r>
            <a:br>
              <a:rPr lang="de-DE" dirty="0"/>
            </a:br>
            <a:r>
              <a:rPr lang="de-DE" dirty="0"/>
              <a:t>(Open Sans 20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E288C6B-BC82-8345-9053-794169C56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9600" y="324000"/>
            <a:ext cx="3877200" cy="8748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lang="de-DE" sz="3000" b="1" i="0" kern="1200" cap="all" baseline="0" dirty="0">
                <a:solidFill>
                  <a:srgbClr val="7FBA00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eine Überschrift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CE26F7-4538-B542-8631-B91A6285C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73" y="6231412"/>
            <a:ext cx="383704" cy="3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61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Spalten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E6A7180-CC30-894E-8D91-482CC735D0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590145"/>
            <a:ext cx="3876541" cy="555493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Inhalt einfügen </a:t>
            </a:r>
            <a:br>
              <a:rPr lang="de-DE" dirty="0"/>
            </a:br>
            <a:r>
              <a:rPr lang="de-DE" dirty="0"/>
              <a:t>(Open Sans 20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0"/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E4BB034-2737-1241-B6E9-4054431C8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269065"/>
            <a:ext cx="8012623" cy="348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rgbClr val="7FBA00"/>
                </a:solidFill>
                <a:latin typeface="Barlow Condensed Medium" pitchFamily="2" charset="77"/>
              </a:defRPr>
            </a:lvl1pPr>
          </a:lstStyle>
          <a:p>
            <a:r>
              <a:rPr lang="de-DE" dirty="0"/>
              <a:t>Hier könnte ein Seitentitel stehen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71BC151-7E7B-9848-8D5E-9C8FC87A4A9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809600" y="590400"/>
            <a:ext cx="3876541" cy="55548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2000" b="0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14000"/>
              </a:lnSpc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Inhalt einfügen </a:t>
            </a:r>
            <a:br>
              <a:rPr lang="de-DE" dirty="0"/>
            </a:br>
            <a:r>
              <a:rPr lang="de-DE" dirty="0"/>
              <a:t>(Open Sans 20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3584F5-A1DF-1B4A-8911-9035974BCB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73" y="6231412"/>
            <a:ext cx="383704" cy="3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9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_16zu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8D1920F-EFBB-6F4F-B0C6-CD3A3DF74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325464"/>
            <a:ext cx="7156530" cy="87565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algn="l">
              <a:lnSpc>
                <a:spcPts val="3600"/>
              </a:lnSpc>
              <a:defRPr sz="3000" b="1" i="0" cap="all" baseline="0">
                <a:solidFill>
                  <a:srgbClr val="7FBA00"/>
                </a:solidFill>
                <a:latin typeface="Barlow Condensed Medium" pitchFamily="2" charset="77"/>
                <a:cs typeface="Barlow Condensed Medium" pitchFamily="2" charset="77"/>
              </a:defRPr>
            </a:lvl1pPr>
          </a:lstStyle>
          <a:p>
            <a:r>
              <a:rPr lang="de-DE" dirty="0"/>
              <a:t>Hier steht eine Überschrift</a:t>
            </a:r>
            <a:br>
              <a:rPr lang="de-DE" dirty="0"/>
            </a:br>
            <a:r>
              <a:rPr lang="de-DE" dirty="0"/>
              <a:t>(Barlow Condensed </a:t>
            </a:r>
            <a:r>
              <a:rPr lang="de-DE" dirty="0" err="1"/>
              <a:t>Bold</a:t>
            </a:r>
            <a:r>
              <a:rPr lang="de-DE" dirty="0"/>
              <a:t> 30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E4BB034-2737-1241-B6E9-4054431C8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6269065"/>
            <a:ext cx="7893560" cy="348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rgbClr val="7FBA00"/>
                </a:solidFill>
                <a:latin typeface="Barlow Condensed Medium" pitchFamily="2" charset="77"/>
              </a:defRPr>
            </a:lvl1pPr>
          </a:lstStyle>
          <a:p>
            <a:r>
              <a:rPr lang="de-DE" dirty="0"/>
              <a:t>Hier könnte ein Seitentitel stehen</a:t>
            </a:r>
          </a:p>
        </p:txBody>
      </p:sp>
      <p:sp>
        <p:nvSpPr>
          <p:cNvPr id="5" name="Medienplatzhalter 3">
            <a:extLst>
              <a:ext uri="{FF2B5EF4-FFF2-40B4-BE49-F238E27FC236}">
                <a16:creationId xmlns:a16="http://schemas.microsoft.com/office/drawing/2014/main" id="{0389DF0E-21B0-F243-9675-F8BEEF638DB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576263" y="1320086"/>
            <a:ext cx="8204531" cy="46033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Video (16:9) einfügen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CAB4D3-D7F8-884F-9809-4E91B87EFB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73" y="6231412"/>
            <a:ext cx="383704" cy="3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45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76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2" r:id="rId3"/>
    <p:sldLayoutId id="2147483680" r:id="rId4"/>
    <p:sldLayoutId id="2147483656" r:id="rId5"/>
    <p:sldLayoutId id="2147483675" r:id="rId6"/>
    <p:sldLayoutId id="2147483669" r:id="rId7"/>
    <p:sldLayoutId id="2147483670" r:id="rId8"/>
    <p:sldLayoutId id="2147483673" r:id="rId9"/>
    <p:sldLayoutId id="2147483672" r:id="rId10"/>
    <p:sldLayoutId id="2147483681" r:id="rId11"/>
    <p:sldLayoutId id="2147483674" r:id="rId12"/>
    <p:sldLayoutId id="2147483679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1B62E-4E7A-4A3F-8E4D-CE68BF99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/>
              <a:t>Formen der Gewalt</a:t>
            </a:r>
            <a:endParaRPr lang="de-DE" sz="80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A7E37E-1BA5-4C80-962E-6E9DF5BA47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717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5BBB40F-B127-4C74-BC97-816646DC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8" r="2596"/>
          <a:stretch/>
        </p:blipFill>
        <p:spPr>
          <a:xfrm>
            <a:off x="-28575" y="-29240"/>
            <a:ext cx="10067925" cy="68872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Sexualisierte Gewalt </a:t>
            </a:r>
            <a:endParaRPr lang="de-DE" sz="3200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4ADD8A1-4D32-4AA3-8762-687D8017EB9B}"/>
              </a:ext>
            </a:extLst>
          </p:cNvPr>
          <p:cNvSpPr/>
          <p:nvPr/>
        </p:nvSpPr>
        <p:spPr>
          <a:xfrm>
            <a:off x="6994418" y="6614559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M.T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ElGassier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861876E-1504-4004-94EB-7631AE479840}"/>
              </a:ext>
            </a:extLst>
          </p:cNvPr>
          <p:cNvSpPr/>
          <p:nvPr/>
        </p:nvSpPr>
        <p:spPr>
          <a:xfrm>
            <a:off x="-28575" y="6080460"/>
            <a:ext cx="69244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Maschke, S. &amp; Stecher, L. (2018). </a:t>
            </a:r>
            <a:r>
              <a:rPr lang="de-DE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Sexuelle Gewalt: Erfahrungen Jugendlicher heute</a:t>
            </a:r>
            <a:r>
              <a:rPr lang="de-DE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Weinheim: Beltz, S. 5.</a:t>
            </a:r>
          </a:p>
        </p:txBody>
      </p:sp>
    </p:spTree>
    <p:extLst>
      <p:ext uri="{BB962C8B-B14F-4D97-AF65-F5344CB8AC3E}">
        <p14:creationId xmlns:p14="http://schemas.microsoft.com/office/powerpoint/2010/main" val="4425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5BBB40F-B127-4C74-BC97-816646DC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8" r="2596"/>
          <a:stretch/>
        </p:blipFill>
        <p:spPr>
          <a:xfrm>
            <a:off x="-28575" y="-29240"/>
            <a:ext cx="10067925" cy="68872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Sexualisierte Gewalt </a:t>
            </a:r>
            <a:endParaRPr lang="de-DE" sz="3200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4ADD8A1-4D32-4AA3-8762-687D8017EB9B}"/>
              </a:ext>
            </a:extLst>
          </p:cNvPr>
          <p:cNvSpPr/>
          <p:nvPr/>
        </p:nvSpPr>
        <p:spPr>
          <a:xfrm>
            <a:off x="6994418" y="6614559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M.T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ElGassier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482FFD-17C8-43B8-83E6-3677DD91ACC8}"/>
              </a:ext>
            </a:extLst>
          </p:cNvPr>
          <p:cNvSpPr/>
          <p:nvPr/>
        </p:nvSpPr>
        <p:spPr>
          <a:xfrm>
            <a:off x="-28575" y="1355176"/>
            <a:ext cx="6296025" cy="4701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„ist jede Verletzung der körperlichen oder seelischen Integrität einer Person, welche mit der Geschlechtlichkeit des Opfers und Täters zusammenhängt. </a:t>
            </a:r>
          </a:p>
          <a:p>
            <a:endParaRPr lang="de-DE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Neben (direkten) körperlichen sexuellen Gewalterfahrungen zählen wir auch solche dazu, die durch verbale und/oder schriftliche Handlungen gemacht werden (nicht-körperliche Gewalterfahrungen, z.B. Übergriffe im Internet, sexuelle Beleidigungen).“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861876E-1504-4004-94EB-7631AE479840}"/>
              </a:ext>
            </a:extLst>
          </p:cNvPr>
          <p:cNvSpPr/>
          <p:nvPr/>
        </p:nvSpPr>
        <p:spPr>
          <a:xfrm>
            <a:off x="-28575" y="6080460"/>
            <a:ext cx="69244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Maschke, S. &amp; Stecher, L. (2018). </a:t>
            </a:r>
            <a:r>
              <a:rPr lang="de-DE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Sexuelle Gewalt: Erfahrungen Jugendlicher heute</a:t>
            </a:r>
            <a:r>
              <a:rPr lang="de-DE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Weinheim: Beltz, S. 5.</a:t>
            </a:r>
          </a:p>
        </p:txBody>
      </p:sp>
    </p:spTree>
    <p:extLst>
      <p:ext uri="{BB962C8B-B14F-4D97-AF65-F5344CB8AC3E}">
        <p14:creationId xmlns:p14="http://schemas.microsoft.com/office/powerpoint/2010/main" val="20780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5BBB40F-B127-4C74-BC97-816646DC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8" r="2596"/>
          <a:stretch/>
        </p:blipFill>
        <p:spPr>
          <a:xfrm>
            <a:off x="-28575" y="-29240"/>
            <a:ext cx="10067925" cy="68872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Sexualisierte Gewalt </a:t>
            </a:r>
            <a:endParaRPr lang="de-DE" sz="3200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4ADD8A1-4D32-4AA3-8762-687D8017EB9B}"/>
              </a:ext>
            </a:extLst>
          </p:cNvPr>
          <p:cNvSpPr/>
          <p:nvPr/>
        </p:nvSpPr>
        <p:spPr>
          <a:xfrm>
            <a:off x="6994418" y="6614559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M.T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ElGassier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482FFD-17C8-43B8-83E6-3677DD91ACC8}"/>
              </a:ext>
            </a:extLst>
          </p:cNvPr>
          <p:cNvSpPr/>
          <p:nvPr/>
        </p:nvSpPr>
        <p:spPr>
          <a:xfrm>
            <a:off x="-28574" y="1355175"/>
            <a:ext cx="4114800" cy="2858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 unter 14-Jährigen ist grundsätzlich davon auszugehen, dass sie sexuellen Handlungen nicht zustimmen können. Deshalb sind diese immer sexualisierte Gewalt.</a:t>
            </a:r>
          </a:p>
        </p:txBody>
      </p:sp>
    </p:spTree>
    <p:extLst>
      <p:ext uri="{BB962C8B-B14F-4D97-AF65-F5344CB8AC3E}">
        <p14:creationId xmlns:p14="http://schemas.microsoft.com/office/powerpoint/2010/main" val="32335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5BBB40F-B127-4C74-BC97-816646DC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8" r="2596"/>
          <a:stretch/>
        </p:blipFill>
        <p:spPr>
          <a:xfrm>
            <a:off x="-28575" y="-29240"/>
            <a:ext cx="10067925" cy="68872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Sexualisierte Gewalt </a:t>
            </a:r>
            <a:endParaRPr lang="de-DE" sz="3200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4ADD8A1-4D32-4AA3-8762-687D8017EB9B}"/>
              </a:ext>
            </a:extLst>
          </p:cNvPr>
          <p:cNvSpPr/>
          <p:nvPr/>
        </p:nvSpPr>
        <p:spPr>
          <a:xfrm>
            <a:off x="6994418" y="6614559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M.T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ElGassier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C5106F-695D-4181-9006-B70E73F2A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99" t="4548" b="28369"/>
          <a:stretch/>
        </p:blipFill>
        <p:spPr>
          <a:xfrm>
            <a:off x="332719" y="829735"/>
            <a:ext cx="6096138" cy="5778745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0DEE4FE1-0D9E-4B2D-97D6-B005BB0EA11E}"/>
              </a:ext>
            </a:extLst>
          </p:cNvPr>
          <p:cNvSpPr/>
          <p:nvPr/>
        </p:nvSpPr>
        <p:spPr>
          <a:xfrm>
            <a:off x="243529" y="6598289"/>
            <a:ext cx="69244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Maschke, S. &amp; Stecher, L. (2018). </a:t>
            </a:r>
            <a:r>
              <a:rPr lang="de-DE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Sexuelle Gewalt: Erfahrungen Jugendlicher heute</a:t>
            </a:r>
            <a:r>
              <a:rPr lang="de-DE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Weinheim: Beltz, S. 11.</a:t>
            </a:r>
          </a:p>
        </p:txBody>
      </p:sp>
    </p:spTree>
    <p:extLst>
      <p:ext uri="{BB962C8B-B14F-4D97-AF65-F5344CB8AC3E}">
        <p14:creationId xmlns:p14="http://schemas.microsoft.com/office/powerpoint/2010/main" val="218455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5BBB40F-B127-4C74-BC97-816646DC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8" r="2596"/>
          <a:stretch/>
        </p:blipFill>
        <p:spPr>
          <a:xfrm>
            <a:off x="-28575" y="-29240"/>
            <a:ext cx="10067925" cy="68872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Sexualisierte Gewalt </a:t>
            </a:r>
            <a:endParaRPr lang="de-DE" sz="3200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4ADD8A1-4D32-4AA3-8762-687D8017EB9B}"/>
              </a:ext>
            </a:extLst>
          </p:cNvPr>
          <p:cNvSpPr/>
          <p:nvPr/>
        </p:nvSpPr>
        <p:spPr>
          <a:xfrm>
            <a:off x="6994418" y="6614559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M.T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ElGassier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84741A4-6650-4824-B684-27D4DC30E5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37" t="18190" r="23582" b="21839"/>
          <a:stretch/>
        </p:blipFill>
        <p:spPr>
          <a:xfrm>
            <a:off x="314851" y="788564"/>
            <a:ext cx="4503719" cy="5825995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5A512FF-A572-4F66-9EBF-351B2453BD46}"/>
              </a:ext>
            </a:extLst>
          </p:cNvPr>
          <p:cNvSpPr/>
          <p:nvPr/>
        </p:nvSpPr>
        <p:spPr>
          <a:xfrm>
            <a:off x="243529" y="6598289"/>
            <a:ext cx="69244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Maschke, S. &amp; Stecher, L. (2018). </a:t>
            </a:r>
            <a:r>
              <a:rPr lang="de-DE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Sexuelle Gewalt: Erfahrungen Jugendlicher heute</a:t>
            </a:r>
            <a:r>
              <a:rPr lang="de-DE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Weinheim: Beltz, S. 18.</a:t>
            </a:r>
          </a:p>
        </p:txBody>
      </p:sp>
    </p:spTree>
    <p:extLst>
      <p:ext uri="{BB962C8B-B14F-4D97-AF65-F5344CB8AC3E}">
        <p14:creationId xmlns:p14="http://schemas.microsoft.com/office/powerpoint/2010/main" val="35714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5BBB40F-B127-4C74-BC97-816646DC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8" r="2596"/>
          <a:stretch/>
        </p:blipFill>
        <p:spPr>
          <a:xfrm>
            <a:off x="-28575" y="-29240"/>
            <a:ext cx="10067925" cy="68872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Sexualisierte Gewalt </a:t>
            </a:r>
            <a:endParaRPr lang="de-DE" sz="3200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4ADD8A1-4D32-4AA3-8762-687D8017EB9B}"/>
              </a:ext>
            </a:extLst>
          </p:cNvPr>
          <p:cNvSpPr/>
          <p:nvPr/>
        </p:nvSpPr>
        <p:spPr>
          <a:xfrm>
            <a:off x="6994418" y="6614559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M.T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ElGassier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85F56B2-304B-49D1-AE95-AF22B352E3B1}"/>
              </a:ext>
            </a:extLst>
          </p:cNvPr>
          <p:cNvSpPr/>
          <p:nvPr/>
        </p:nvSpPr>
        <p:spPr>
          <a:xfrm>
            <a:off x="-28574" y="1355175"/>
            <a:ext cx="3325447" cy="893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Geschieht absichtlich, geplant und gezielt</a:t>
            </a:r>
          </a:p>
        </p:txBody>
      </p:sp>
    </p:spTree>
    <p:extLst>
      <p:ext uri="{BB962C8B-B14F-4D97-AF65-F5344CB8AC3E}">
        <p14:creationId xmlns:p14="http://schemas.microsoft.com/office/powerpoint/2010/main" val="13548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8BDF80-4D4D-4C45-B0B8-5D4DD8E4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50" b="28537"/>
          <a:stretch/>
        </p:blipFill>
        <p:spPr>
          <a:xfrm>
            <a:off x="-17464" y="-63501"/>
            <a:ext cx="9186863" cy="69469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Strukturelle Gewalt </a:t>
            </a:r>
            <a:endParaRPr lang="de-DE" sz="3200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2B8092B-3006-4223-9916-8186837EC6BF}"/>
              </a:ext>
            </a:extLst>
          </p:cNvPr>
          <p:cNvSpPr/>
          <p:nvPr/>
        </p:nvSpPr>
        <p:spPr>
          <a:xfrm>
            <a:off x="6768392" y="6608480"/>
            <a:ext cx="23407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 Jonathan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Ybema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9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F179F01-10B5-48EB-8C7B-A412AA9D2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r="16667"/>
          <a:stretch/>
        </p:blipFill>
        <p:spPr>
          <a:xfrm>
            <a:off x="1611904" y="1766512"/>
            <a:ext cx="1440000" cy="1440000"/>
          </a:xfrm>
          <a:prstGeom prst="rect">
            <a:avLst/>
          </a:prstGeom>
        </p:spPr>
      </p:pic>
      <p:pic>
        <p:nvPicPr>
          <p:cNvPr id="13" name="Picture 2" descr="http://das-unternehmerhandbuch.de/wp-content/uploads/2013/03/108788_original_R_K_B_by_S.Hofschlaeger_pixelio.de_Betriebsrat.jpg">
            <a:extLst>
              <a:ext uri="{FF2B5EF4-FFF2-40B4-BE49-F238E27FC236}">
                <a16:creationId xmlns:a16="http://schemas.microsoft.com/office/drawing/2014/main" id="{F5CC2751-0ECF-49E3-8362-639BA8B00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-867" r="12702" b="361"/>
          <a:stretch/>
        </p:blipFill>
        <p:spPr bwMode="auto">
          <a:xfrm>
            <a:off x="7597502" y="176365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0BD68E1-84F2-4678-9C61-F1232B416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30" r="16630"/>
          <a:stretch/>
        </p:blipFill>
        <p:spPr>
          <a:xfrm>
            <a:off x="4613004" y="1766512"/>
            <a:ext cx="1440000" cy="144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9E9D380-8CCA-439D-98F5-DC24D6FB9C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82" t="477" r="5352" b="-477"/>
          <a:stretch/>
        </p:blipFill>
        <p:spPr>
          <a:xfrm>
            <a:off x="114031" y="1779283"/>
            <a:ext cx="1440000" cy="144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8B3B7DA-ADCD-4B67-9073-D3357DF6E3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90" t="5657" r="190" b="19343"/>
          <a:stretch/>
        </p:blipFill>
        <p:spPr>
          <a:xfrm>
            <a:off x="6103800" y="1779283"/>
            <a:ext cx="1440000" cy="144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2EE58B5-3C69-4C2B-8B30-6CE37AF854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16" t="2102" r="14265" b="1269"/>
          <a:stretch/>
        </p:blipFill>
        <p:spPr>
          <a:xfrm>
            <a:off x="3109777" y="1766512"/>
            <a:ext cx="1440000" cy="1440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>
                <a:solidFill>
                  <a:srgbClr val="83BE05"/>
                </a:solidFill>
              </a:rPr>
              <a:t>Formen der Gewalt </a:t>
            </a:r>
            <a:endParaRPr lang="de-DE" dirty="0">
              <a:solidFill>
                <a:srgbClr val="83BE05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0048D1C7-7B3B-4060-8DF2-5A2006C79C68}"/>
              </a:ext>
            </a:extLst>
          </p:cNvPr>
          <p:cNvSpPr/>
          <p:nvPr/>
        </p:nvSpPr>
        <p:spPr>
          <a:xfrm>
            <a:off x="-2" y="645789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Fotos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Charl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Folscher (Unsplash), </a:t>
            </a:r>
          </a:p>
          <a:p>
            <a:pPr algn="r"/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Caleb Woods (Unsplash), M.T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ElGassier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(Unsplash), Tim Trad (Unsplash), Jonathan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Ybema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(Unsplash), </a:t>
            </a:r>
            <a:r>
              <a:rPr lang="de-DE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S. Hofschlaeger (www.pixelio.de/media/108788)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9BDCD49-4926-4609-AE17-FB0C944E22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028"/>
          <a:stretch/>
        </p:blipFill>
        <p:spPr>
          <a:xfrm>
            <a:off x="7226300" y="0"/>
            <a:ext cx="1917700" cy="116205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501FF73-D7E7-4F08-85B6-353D2EF9EC98}"/>
              </a:ext>
            </a:extLst>
          </p:cNvPr>
          <p:cNvSpPr/>
          <p:nvPr/>
        </p:nvSpPr>
        <p:spPr>
          <a:xfrm>
            <a:off x="805156" y="3651489"/>
            <a:ext cx="72693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Gewalt stellt die eigenen Bedürfnisse über die einer anderen Person oder Personengruppe. </a:t>
            </a:r>
          </a:p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Sie ist der Mangel an Respekt für die Identität und Individualität. Sie missachtet die Bedürfnisse des eigenen Ausdrucks, der eigenen Willens-entscheidungen, des eigenen Rhythmus.</a:t>
            </a:r>
          </a:p>
        </p:txBody>
      </p:sp>
    </p:spTree>
    <p:extLst>
      <p:ext uri="{BB962C8B-B14F-4D97-AF65-F5344CB8AC3E}">
        <p14:creationId xmlns:p14="http://schemas.microsoft.com/office/powerpoint/2010/main" val="10911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358A87-7AE4-4D1F-93AF-524CEA6A5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7" t="477" r="266" b="-477"/>
          <a:stretch/>
        </p:blipFill>
        <p:spPr>
          <a:xfrm>
            <a:off x="-3888" y="0"/>
            <a:ext cx="9173288" cy="69002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Vernachlässigung </a:t>
            </a:r>
            <a:br>
              <a:rPr lang="de-DE" sz="4400" dirty="0"/>
            </a:br>
            <a:endParaRPr lang="de-DE" sz="3200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128A08F-9832-443B-9D69-995CA350907A}"/>
              </a:ext>
            </a:extLst>
          </p:cNvPr>
          <p:cNvSpPr/>
          <p:nvPr/>
        </p:nvSpPr>
        <p:spPr>
          <a:xfrm>
            <a:off x="7330265" y="6608480"/>
            <a:ext cx="18565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Tim Trad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0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185343-0E7B-4131-8EB1-40AB50796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" r="11092"/>
          <a:stretch/>
        </p:blipFill>
        <p:spPr>
          <a:xfrm>
            <a:off x="-8801" y="-9525"/>
            <a:ext cx="9152801" cy="68824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086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Körperliche Gewalt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50"/>
          <a:stretch/>
        </p:blipFill>
        <p:spPr>
          <a:xfrm>
            <a:off x="7338060" y="0"/>
            <a:ext cx="1805940" cy="116205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5763338-C2FD-4550-AB7D-DCFBF1B1CFA5}"/>
              </a:ext>
            </a:extLst>
          </p:cNvPr>
          <p:cNvSpPr/>
          <p:nvPr/>
        </p:nvSpPr>
        <p:spPr>
          <a:xfrm>
            <a:off x="7002946" y="6608480"/>
            <a:ext cx="21771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Charl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Folscher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185343-0E7B-4131-8EB1-40AB50796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" r="11092"/>
          <a:stretch/>
        </p:blipFill>
        <p:spPr>
          <a:xfrm>
            <a:off x="-8801" y="-9525"/>
            <a:ext cx="9152801" cy="6882491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4AE2E788-4516-4518-A99F-87898FF364C0}"/>
              </a:ext>
            </a:extLst>
          </p:cNvPr>
          <p:cNvSpPr/>
          <p:nvPr/>
        </p:nvSpPr>
        <p:spPr>
          <a:xfrm>
            <a:off x="0" y="1254125"/>
            <a:ext cx="3629025" cy="581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 nicht immer sichtbar</a:t>
            </a:r>
            <a:endParaRPr lang="de-D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086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Körperliche Gewalt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50"/>
          <a:stretch/>
        </p:blipFill>
        <p:spPr>
          <a:xfrm>
            <a:off x="7338060" y="0"/>
            <a:ext cx="1805940" cy="116205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5763338-C2FD-4550-AB7D-DCFBF1B1CFA5}"/>
              </a:ext>
            </a:extLst>
          </p:cNvPr>
          <p:cNvSpPr/>
          <p:nvPr/>
        </p:nvSpPr>
        <p:spPr>
          <a:xfrm>
            <a:off x="7002946" y="6608480"/>
            <a:ext cx="21771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Charl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Folscher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C1EB3FC0-EEAC-40AF-BFA8-4D4514437223}"/>
              </a:ext>
            </a:extLst>
          </p:cNvPr>
          <p:cNvSpPr/>
          <p:nvPr/>
        </p:nvSpPr>
        <p:spPr>
          <a:xfrm>
            <a:off x="-8801" y="2020753"/>
            <a:ext cx="3247301" cy="1741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täglich etwa 258 zur Anzeige gebrachte Körperverletzungen an Minderjährigen</a:t>
            </a:r>
            <a:endParaRPr lang="de-D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6064672-3637-4495-8F83-1152E2345E49}"/>
              </a:ext>
            </a:extLst>
          </p:cNvPr>
          <p:cNvSpPr/>
          <p:nvPr/>
        </p:nvSpPr>
        <p:spPr>
          <a:xfrm>
            <a:off x="-8801" y="3947978"/>
            <a:ext cx="4209326" cy="614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Dunkelziffer min. 10x höher</a:t>
            </a:r>
            <a:endParaRPr lang="de-D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0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20A7-4BEF-4A35-AA58-929FBEF3E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2" t="4328" r="1100" b="1664"/>
          <a:stretch/>
        </p:blipFill>
        <p:spPr>
          <a:xfrm>
            <a:off x="-9526" y="-171450"/>
            <a:ext cx="9153525" cy="70580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Emotionale Gewalt </a:t>
            </a:r>
            <a:br>
              <a:rPr lang="de-DE" sz="4400" dirty="0"/>
            </a:b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5763338-C2FD-4550-AB7D-DCFBF1B1CFA5}"/>
              </a:ext>
            </a:extLst>
          </p:cNvPr>
          <p:cNvSpPr/>
          <p:nvPr/>
        </p:nvSpPr>
        <p:spPr>
          <a:xfrm>
            <a:off x="7035731" y="6595587"/>
            <a:ext cx="21082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Caleb Woods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20A7-4BEF-4A35-AA58-929FBEF3E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2" t="4328" r="1100" b="1664"/>
          <a:stretch/>
        </p:blipFill>
        <p:spPr>
          <a:xfrm>
            <a:off x="-9526" y="-171450"/>
            <a:ext cx="9153525" cy="70580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006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Emotionale Gewalt </a:t>
            </a:r>
            <a:br>
              <a:rPr lang="de-DE" sz="4400" dirty="0"/>
            </a:b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5763338-C2FD-4550-AB7D-DCFBF1B1CFA5}"/>
              </a:ext>
            </a:extLst>
          </p:cNvPr>
          <p:cNvSpPr/>
          <p:nvPr/>
        </p:nvSpPr>
        <p:spPr>
          <a:xfrm>
            <a:off x="7035731" y="6595587"/>
            <a:ext cx="21082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Caleb Woods auf Unsplash</a:t>
            </a:r>
            <a:endParaRPr lang="de-DE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AE0DD88-7502-47AA-B669-21B19B897EA5}"/>
              </a:ext>
            </a:extLst>
          </p:cNvPr>
          <p:cNvSpPr/>
          <p:nvPr/>
        </p:nvSpPr>
        <p:spPr>
          <a:xfrm>
            <a:off x="4457700" y="1292225"/>
            <a:ext cx="4686300" cy="1279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zielt explizit auf die Gesamtheit des Fühlens, Empfindens und Denkens einer Person ab</a:t>
            </a:r>
            <a:endParaRPr lang="de-D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047E998-42B4-4C41-B339-702C76775A39}"/>
              </a:ext>
            </a:extLst>
          </p:cNvPr>
          <p:cNvSpPr/>
          <p:nvPr/>
        </p:nvSpPr>
        <p:spPr>
          <a:xfrm>
            <a:off x="5067300" y="2774681"/>
            <a:ext cx="4071219" cy="1987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Wenn der Leidensdruck eine individuelle Grenze überschreitet, man selbst psychische und körperliche Reaktionen wahrnimmt</a:t>
            </a:r>
            <a:endParaRPr lang="de-D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9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das-unternehmerhandbuch.de/wp-content/uploads/2013/03/108788_original_R_K_B_by_S.Hofschlaeger_pixelio.de_Betriebsrat.jpg">
            <a:extLst>
              <a:ext uri="{FF2B5EF4-FFF2-40B4-BE49-F238E27FC236}">
                <a16:creationId xmlns:a16="http://schemas.microsoft.com/office/drawing/2014/main" id="{12C95092-E5BF-43B4-850C-6F49D48E1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7" t="-501" r="1207" b="-5"/>
          <a:stretch/>
        </p:blipFill>
        <p:spPr bwMode="auto">
          <a:xfrm>
            <a:off x="0" y="-30326"/>
            <a:ext cx="9162667" cy="6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2090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Geistliche Gewalt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F5C58EC-9D99-4847-A3CD-1F4C1600DBA0}"/>
              </a:ext>
            </a:extLst>
          </p:cNvPr>
          <p:cNvSpPr/>
          <p:nvPr/>
        </p:nvSpPr>
        <p:spPr>
          <a:xfrm>
            <a:off x="5932318" y="6592213"/>
            <a:ext cx="31807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Foto: S. Hofschlaeger auf pixelio.de/media/108788</a:t>
            </a:r>
          </a:p>
        </p:txBody>
      </p:sp>
    </p:spTree>
    <p:extLst>
      <p:ext uri="{BB962C8B-B14F-4D97-AF65-F5344CB8AC3E}">
        <p14:creationId xmlns:p14="http://schemas.microsoft.com/office/powerpoint/2010/main" val="13594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das-unternehmerhandbuch.de/wp-content/uploads/2013/03/108788_original_R_K_B_by_S.Hofschlaeger_pixelio.de_Betriebsrat.jpg">
            <a:extLst>
              <a:ext uri="{FF2B5EF4-FFF2-40B4-BE49-F238E27FC236}">
                <a16:creationId xmlns:a16="http://schemas.microsoft.com/office/drawing/2014/main" id="{12C95092-E5BF-43B4-850C-6F49D48E1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7" t="-501" r="1207" b="-5"/>
          <a:stretch/>
        </p:blipFill>
        <p:spPr bwMode="auto">
          <a:xfrm>
            <a:off x="0" y="-30326"/>
            <a:ext cx="9162667" cy="6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1B899-3DD3-4D6A-95BA-05B063A1D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2090"/>
            <a:ext cx="9143999" cy="41690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F91ED8-F3D2-4949-90AF-B6F463B9A47F}"/>
              </a:ext>
            </a:extLst>
          </p:cNvPr>
          <p:cNvSpPr txBox="1">
            <a:spLocks/>
          </p:cNvSpPr>
          <p:nvPr/>
        </p:nvSpPr>
        <p:spPr>
          <a:xfrm>
            <a:off x="218362" y="126409"/>
            <a:ext cx="8353414" cy="134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spPr>
        <p:txBody>
          <a:bodyPr lIns="90000" anchor="t" anchorCtr="0">
            <a:no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000" b="1" kern="1200" cap="all" baseline="0">
                <a:solidFill>
                  <a:schemeClr val="bg1"/>
                </a:solidFill>
                <a:latin typeface="Barlow Condensed Medium" pitchFamily="2" charset="77"/>
                <a:ea typeface="+mj-ea"/>
                <a:cs typeface="Barlow Condensed Medium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400" dirty="0"/>
              <a:t>Geistliche Gewalt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45E178-E462-4997-ADEB-44DC18127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90"/>
          <a:stretch/>
        </p:blipFill>
        <p:spPr>
          <a:xfrm>
            <a:off x="6966800" y="0"/>
            <a:ext cx="2177199" cy="11620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F5C58EC-9D99-4847-A3CD-1F4C1600DBA0}"/>
              </a:ext>
            </a:extLst>
          </p:cNvPr>
          <p:cNvSpPr/>
          <p:nvPr/>
        </p:nvSpPr>
        <p:spPr>
          <a:xfrm>
            <a:off x="5932318" y="6592213"/>
            <a:ext cx="31807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Foto: S. Hofschlaeger auf pixelio.de/media/108788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C4B97CC-4BF6-4416-A0AD-07F6806B2C46}"/>
              </a:ext>
            </a:extLst>
          </p:cNvPr>
          <p:cNvSpPr/>
          <p:nvPr/>
        </p:nvSpPr>
        <p:spPr>
          <a:xfrm>
            <a:off x="5514974" y="1292226"/>
            <a:ext cx="3629025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Glaube als Machtmittel</a:t>
            </a:r>
            <a:endParaRPr lang="de-D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9A7711B-0894-43FA-BF67-10566629DF36}"/>
              </a:ext>
            </a:extLst>
          </p:cNvPr>
          <p:cNvSpPr/>
          <p:nvPr/>
        </p:nvSpPr>
        <p:spPr>
          <a:xfrm>
            <a:off x="2905125" y="2009782"/>
            <a:ext cx="6251319" cy="546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Leiterfokussierte Gemeinden sind anfällig</a:t>
            </a:r>
            <a:endParaRPr lang="de-D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95FECBB-A3B2-432E-B377-F1E9681E0270}"/>
              </a:ext>
            </a:extLst>
          </p:cNvPr>
          <p:cNvSpPr/>
          <p:nvPr/>
        </p:nvSpPr>
        <p:spPr>
          <a:xfrm>
            <a:off x="3038475" y="2751368"/>
            <a:ext cx="6124192" cy="546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Schwarz/weiß-, Drinnen/draußen-Denken</a:t>
            </a:r>
            <a:endParaRPr lang="de-D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Inhaltsfoli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_GJW-Masterfolien_OpenSans_v3" id="{D19B0743-3F14-5B4F-A1EE-A2F1A71C659B}" vid="{6DE87D86-93A0-8149-A3A5-0447116700F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01_GJW-Masterfolien_OpenSans_v3[5812]</Template>
  <TotalTime>0</TotalTime>
  <Words>447</Words>
  <Application>Microsoft Office PowerPoint</Application>
  <PresentationFormat>Bildschirmpräsentation (4:3)</PresentationFormat>
  <Paragraphs>52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Barlow Condensed Medium</vt:lpstr>
      <vt:lpstr>Calibri</vt:lpstr>
      <vt:lpstr>Open Sans</vt:lpstr>
      <vt:lpstr>Inhaltsfolien</vt:lpstr>
      <vt:lpstr>Formen der Gewalt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Jason Querner (GJW)</dc:creator>
  <cp:lastModifiedBy>Jason Querner (GJW)</cp:lastModifiedBy>
  <cp:revision>128</cp:revision>
  <dcterms:created xsi:type="dcterms:W3CDTF">2020-03-31T18:22:50Z</dcterms:created>
  <dcterms:modified xsi:type="dcterms:W3CDTF">2021-09-08T10:43:15Z</dcterms:modified>
</cp:coreProperties>
</file>